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36001325"/>
  <p:notesSz cx="6858000" cy="9144000"/>
  <p:embeddedFontLst>
    <p:embeddedFont>
      <p:font typeface="Arial Black" panose="020B0A04020102020204" pitchFamily="34" charset="0"/>
      <p:regular r:id="rId5"/>
      <p:bold r:id="rId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" roundtripDataSignature="AMtx7mjSKEkb0i2jZ8mGpCMxdEpUR4Cs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27D"/>
    <a:srgbClr val="FBF5E6"/>
    <a:srgbClr val="F8F6F0"/>
    <a:srgbClr val="B11116"/>
    <a:srgbClr val="CC0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4" autoAdjust="0"/>
    <p:restoredTop sz="94660"/>
  </p:normalViewPr>
  <p:slideViewPr>
    <p:cSldViewPr snapToGrid="0">
      <p:cViewPr>
        <p:scale>
          <a:sx n="66" d="100"/>
          <a:sy n="66" d="100"/>
        </p:scale>
        <p:origin x="2004" y="-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customschemas.google.com/relationships/presentationmetadata" Target="meta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ableStyles" Target="tableStyles.xml"/><Relationship Id="rId5" Type="http://schemas.openxmlformats.org/officeDocument/2006/relationships/font" Target="fonts/font1.fntdata"/><Relationship Id="rId10" Type="http://schemas.openxmlformats.org/officeDocument/2006/relationships/theme" Target="theme/theme1.xml"/><Relationship Id="rId4" Type="http://schemas.openxmlformats.org/officeDocument/2006/relationships/notesMaster" Target="notesMasters/notes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47975" y="685800"/>
            <a:ext cx="11620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49563" y="685800"/>
            <a:ext cx="1158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49563" y="685800"/>
            <a:ext cx="1158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7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914400" y="5891886"/>
            <a:ext cx="10363200" cy="1253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18909032"/>
            <a:ext cx="9144000" cy="8691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1916745"/>
            <a:ext cx="10515600" cy="695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-5325255" y="15747141"/>
            <a:ext cx="2284251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-5215379" y="15857017"/>
            <a:ext cx="3050945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10549379" y="13304317"/>
            <a:ext cx="3050945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1916745"/>
            <a:ext cx="10515600" cy="695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9583686"/>
            <a:ext cx="10515600" cy="2284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1" y="8975341"/>
            <a:ext cx="10515600" cy="1497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1" y="24092564"/>
            <a:ext cx="10515600" cy="787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1916745"/>
            <a:ext cx="10515600" cy="695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9583686"/>
            <a:ext cx="5181600" cy="2284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9583686"/>
            <a:ext cx="5181600" cy="2284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1916745"/>
            <a:ext cx="10515600" cy="695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90" y="8825328"/>
            <a:ext cx="5157787" cy="432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90" y="13150484"/>
            <a:ext cx="5157787" cy="1934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1" y="8825328"/>
            <a:ext cx="5183188" cy="432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1" y="13150484"/>
            <a:ext cx="5183188" cy="1934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1916745"/>
            <a:ext cx="10515600" cy="695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9" y="2400088"/>
            <a:ext cx="3932237" cy="8400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5183533"/>
            <a:ext cx="6172200" cy="2558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2pPr>
            <a:lvl3pPr marL="1371600" lvl="2" indent="-431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4pPr>
            <a:lvl5pPr marL="2286000" lvl="4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5pPr>
            <a:lvl6pPr marL="2743200" lvl="5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9" y="10800397"/>
            <a:ext cx="3932237" cy="2000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9" y="2400088"/>
            <a:ext cx="3932237" cy="8400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5183533"/>
            <a:ext cx="6172200" cy="2558427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9" y="10800397"/>
            <a:ext cx="3932237" cy="2000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1916745"/>
            <a:ext cx="10515600" cy="695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9583686"/>
            <a:ext cx="10515600" cy="2284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33367903"/>
            <a:ext cx="41148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33367903"/>
            <a:ext cx="2743200" cy="191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24" Type="http://schemas.openxmlformats.org/officeDocument/2006/relationships/image" Target="../media/image20.jp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jp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8.jpg"/><Relationship Id="rId27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26" Type="http://schemas.openxmlformats.org/officeDocument/2006/relationships/image" Target="../media/image3.png"/><Relationship Id="rId3" Type="http://schemas.openxmlformats.org/officeDocument/2006/relationships/image" Target="../media/image6.png"/><Relationship Id="rId21" Type="http://schemas.openxmlformats.org/officeDocument/2006/relationships/image" Target="../media/image19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3.jp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24" Type="http://schemas.openxmlformats.org/officeDocument/2006/relationships/image" Target="../media/image1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5.png"/><Relationship Id="rId10" Type="http://schemas.openxmlformats.org/officeDocument/2006/relationships/image" Target="../media/image11.png"/><Relationship Id="rId19" Type="http://schemas.openxmlformats.org/officeDocument/2006/relationships/image" Target="../media/image21.jp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5.png"/><Relationship Id="rId22" Type="http://schemas.openxmlformats.org/officeDocument/2006/relationships/image" Target="../media/image18.jpg"/><Relationship Id="rId27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0" y="-3599656"/>
            <a:ext cx="12192000" cy="99787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101;p1">
            <a:extLst>
              <a:ext uri="{FF2B5EF4-FFF2-40B4-BE49-F238E27FC236}">
                <a16:creationId xmlns:a16="http://schemas.microsoft.com/office/drawing/2014/main" id="{948836CD-0F38-F6E3-6302-ACEDAF337B59}"/>
              </a:ext>
            </a:extLst>
          </p:cNvPr>
          <p:cNvSpPr/>
          <p:nvPr/>
        </p:nvSpPr>
        <p:spPr>
          <a:xfrm>
            <a:off x="0" y="-2734318"/>
            <a:ext cx="12192000" cy="6041541"/>
          </a:xfrm>
          <a:prstGeom prst="rect">
            <a:avLst/>
          </a:prstGeom>
          <a:solidFill>
            <a:srgbClr val="B11116"/>
          </a:solidFill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9931" y="28075294"/>
            <a:ext cx="2016000" cy="333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9949082" y="28075295"/>
            <a:ext cx="2016000" cy="359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5125684" y="28134892"/>
            <a:ext cx="2016000" cy="345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346559" y="28075295"/>
            <a:ext cx="1987180" cy="368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7537383" y="28148849"/>
            <a:ext cx="2016000" cy="365323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34640" y="21108221"/>
            <a:ext cx="12192000" cy="6143638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pic>
        <p:nvPicPr>
          <p:cNvPr id="102" name="Google Shape;102;p1" descr="A logo with a leaf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 l="12697" t="17076" r="13526" b="30591"/>
          <a:stretch/>
        </p:blipFill>
        <p:spPr>
          <a:xfrm>
            <a:off x="-4725636" y="-3548796"/>
            <a:ext cx="1617031" cy="114703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6586209" y="-3308909"/>
            <a:ext cx="128074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HOME</a:t>
            </a:r>
          </a:p>
        </p:txBody>
      </p:sp>
      <p:sp>
        <p:nvSpPr>
          <p:cNvPr id="105" name="Google Shape;105;p1"/>
          <p:cNvSpPr txBox="1"/>
          <p:nvPr/>
        </p:nvSpPr>
        <p:spPr>
          <a:xfrm>
            <a:off x="9312154" y="-3301129"/>
            <a:ext cx="12135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ÜBER UNS</a:t>
            </a:r>
          </a:p>
        </p:txBody>
      </p:sp>
      <p:sp>
        <p:nvSpPr>
          <p:cNvPr id="106" name="Google Shape;106;p1"/>
          <p:cNvSpPr txBox="1"/>
          <p:nvPr/>
        </p:nvSpPr>
        <p:spPr>
          <a:xfrm>
            <a:off x="7497681" y="-3307472"/>
            <a:ext cx="137541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REZEPTEN</a:t>
            </a:r>
          </a:p>
        </p:txBody>
      </p:sp>
      <p:sp>
        <p:nvSpPr>
          <p:cNvPr id="107" name="Google Shape;107;p1"/>
          <p:cNvSpPr txBox="1"/>
          <p:nvPr/>
        </p:nvSpPr>
        <p:spPr>
          <a:xfrm>
            <a:off x="8409741" y="-3315252"/>
            <a:ext cx="12135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SHOP</a:t>
            </a:r>
          </a:p>
        </p:txBody>
      </p:sp>
      <p:sp>
        <p:nvSpPr>
          <p:cNvPr id="108" name="Google Shape;108;p1"/>
          <p:cNvSpPr txBox="1"/>
          <p:nvPr/>
        </p:nvSpPr>
        <p:spPr>
          <a:xfrm>
            <a:off x="10307309" y="-3301129"/>
            <a:ext cx="13069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KONTAKT</a:t>
            </a:r>
          </a:p>
        </p:txBody>
      </p:sp>
      <p:sp>
        <p:nvSpPr>
          <p:cNvPr id="109" name="Google Shape;109;p1"/>
          <p:cNvSpPr txBox="1"/>
          <p:nvPr/>
        </p:nvSpPr>
        <p:spPr>
          <a:xfrm>
            <a:off x="3048001" y="230567"/>
            <a:ext cx="6096000" cy="1200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6D27D"/>
                </a:solidFill>
              </a:rPr>
              <a:t>Tea, that plays by the rules of coffee</a:t>
            </a:r>
            <a:endParaRPr sz="1200" dirty="0">
              <a:solidFill>
                <a:srgbClr val="F6D27D"/>
              </a:solidFill>
            </a:endParaRPr>
          </a:p>
        </p:txBody>
      </p:sp>
      <p:pic>
        <p:nvPicPr>
          <p:cNvPr id="114" name="Google Shape;114;p1" descr="A logo for a coffee shop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57868" y="-2065496"/>
            <a:ext cx="3476266" cy="17434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5976" b="30052"/>
          <a:stretch/>
        </p:blipFill>
        <p:spPr>
          <a:xfrm>
            <a:off x="0" y="10095364"/>
            <a:ext cx="12192000" cy="43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 txBox="1"/>
          <p:nvPr/>
        </p:nvSpPr>
        <p:spPr>
          <a:xfrm>
            <a:off x="177536" y="10985929"/>
            <a:ext cx="1183588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b="1" dirty="0">
                <a:solidFill>
                  <a:srgbClr val="F6D27D"/>
                </a:solidFill>
                <a:latin typeface="+mn-lt"/>
              </a:rPr>
              <a:t>Single Origin </a:t>
            </a:r>
            <a:br>
              <a:rPr lang="de-DE" sz="3600" b="1" dirty="0">
                <a:solidFill>
                  <a:srgbClr val="F6D27D"/>
                </a:solidFill>
                <a:latin typeface="+mn-lt"/>
              </a:rPr>
            </a:br>
            <a:r>
              <a:rPr lang="de-DE" sz="3600" b="1" dirty="0">
                <a:solidFill>
                  <a:srgbClr val="F6D27D"/>
                </a:solidFill>
                <a:latin typeface="+mn-lt"/>
              </a:rPr>
              <a:t>aus den südafrikanischen Cederbergen  – </a:t>
            </a:r>
            <a:endParaRPr sz="3600" dirty="0">
              <a:solidFill>
                <a:srgbClr val="F6D27D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r>
              <a:rPr lang="de-DE" sz="3600" b="1" dirty="0">
                <a:solidFill>
                  <a:srgbClr val="F6D27D"/>
                </a:solidFill>
                <a:latin typeface="+mn-lt"/>
              </a:rPr>
              <a:t>direkt gehandelt, nachhaltig angebaut, ohne Pestizide, ohne Bewässerung</a:t>
            </a:r>
            <a:endParaRPr sz="3600" dirty="0">
              <a:solidFill>
                <a:srgbClr val="F6D27D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346559" y="21713119"/>
            <a:ext cx="60104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Das Wundergewächs aus Südafrika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"/>
          <p:cNvSpPr txBox="1"/>
          <p:nvPr/>
        </p:nvSpPr>
        <p:spPr>
          <a:xfrm>
            <a:off x="547340" y="23432567"/>
            <a:ext cx="55833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000" dirty="0">
                <a:solidFill>
                  <a:schemeClr val="lt1"/>
                </a:solidFill>
              </a:rPr>
              <a:t>Rooibos, scientifically known as Aspalathus linearis, is a shrub-like legume that grows only in the Cederberg Mountains of South Africa’s Western Cape – and nowhere else in the world. It is naturally caffeine-free, rich in antioxidants, and known for its calming properties. Rooibos is especially loved for its mild, sweet, and earthy flavor.</a:t>
            </a:r>
          </a:p>
        </p:txBody>
      </p:sp>
      <p:pic>
        <p:nvPicPr>
          <p:cNvPr id="119" name="Google Shape;11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93924" y="21764503"/>
            <a:ext cx="4791292" cy="480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 txBox="1"/>
          <p:nvPr/>
        </p:nvSpPr>
        <p:spPr>
          <a:xfrm>
            <a:off x="3090754" y="15498832"/>
            <a:ext cx="60104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Unsere Produkte</a:t>
            </a:r>
            <a:endParaRPr sz="18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53399" y="16792698"/>
            <a:ext cx="2501520" cy="333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0619" y="16036169"/>
            <a:ext cx="2430177" cy="438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62526" y="16664282"/>
            <a:ext cx="3808858" cy="380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635625" y="16669838"/>
            <a:ext cx="3780075" cy="37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and red logo&#10;&#10;AI-generated content may be incorrect.">
            <a:extLst>
              <a:ext uri="{FF2B5EF4-FFF2-40B4-BE49-F238E27FC236}">
                <a16:creationId xmlns:a16="http://schemas.microsoft.com/office/drawing/2014/main" id="{13872866-062C-6959-3250-146475D0BF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7536" y="-3356919"/>
            <a:ext cx="1306900" cy="3885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77869D-FEC6-A46C-AA4C-D75635DBAB35}"/>
              </a:ext>
            </a:extLst>
          </p:cNvPr>
          <p:cNvCxnSpPr>
            <a:cxnSpLocks/>
          </p:cNvCxnSpPr>
          <p:nvPr/>
        </p:nvCxnSpPr>
        <p:spPr>
          <a:xfrm>
            <a:off x="6991350" y="-3084013"/>
            <a:ext cx="4724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891C1F1-2F48-78B6-75C2-E3621F192A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15141" y="-3295681"/>
            <a:ext cx="198279" cy="211668"/>
          </a:xfrm>
          <a:prstGeom prst="rect">
            <a:avLst/>
          </a:prstGeom>
        </p:spPr>
      </p:pic>
      <p:pic>
        <p:nvPicPr>
          <p:cNvPr id="1026" name="Picture 2" descr="Shopping bag - Free commerce and shopping icons">
            <a:extLst>
              <a:ext uri="{FF2B5EF4-FFF2-40B4-BE49-F238E27FC236}">
                <a16:creationId xmlns:a16="http://schemas.microsoft.com/office/drawing/2014/main" id="{281F2BA3-C4A2-B006-C852-96828FE05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529" y="-3318541"/>
            <a:ext cx="271511" cy="27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erson holding a cup of coffee&#10;&#10;AI-generated content may be incorrect." hidden="1">
            <a:extLst>
              <a:ext uri="{FF2B5EF4-FFF2-40B4-BE49-F238E27FC236}">
                <a16:creationId xmlns:a16="http://schemas.microsoft.com/office/drawing/2014/main" id="{44F45905-FCF3-E47E-2577-FF51B7E3DED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b="17796"/>
          <a:stretch>
            <a:fillRect/>
          </a:stretch>
        </p:blipFill>
        <p:spPr>
          <a:xfrm>
            <a:off x="-6309022" y="510501"/>
            <a:ext cx="5535942" cy="6826235"/>
          </a:xfrm>
          <a:prstGeom prst="rect">
            <a:avLst/>
          </a:prstGeom>
        </p:spPr>
      </p:pic>
      <p:pic>
        <p:nvPicPr>
          <p:cNvPr id="8" name="Picture 1" descr="A person pouring a powder into a container&#10;&#10;AI-generated content may be incorrect." hidden="1">
            <a:extLst>
              <a:ext uri="{FF2B5EF4-FFF2-40B4-BE49-F238E27FC236}">
                <a16:creationId xmlns:a16="http://schemas.microsoft.com/office/drawing/2014/main" id="{0309FCA1-B549-62A4-F4D0-EA72D4DAF61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5154" t="19769" b="9820"/>
          <a:stretch>
            <a:fillRect/>
          </a:stretch>
        </p:blipFill>
        <p:spPr>
          <a:xfrm>
            <a:off x="6441578" y="3541089"/>
            <a:ext cx="5495984" cy="6120000"/>
          </a:xfrm>
          <a:prstGeom prst="rect">
            <a:avLst/>
          </a:prstGeom>
        </p:spPr>
      </p:pic>
      <p:pic>
        <p:nvPicPr>
          <p:cNvPr id="10" name="Picture 2" descr="A close-up of a drink being poured into a glass&#10;&#10;AI-generated content may be incorrect." hidden="1">
            <a:extLst>
              <a:ext uri="{FF2B5EF4-FFF2-40B4-BE49-F238E27FC236}">
                <a16:creationId xmlns:a16="http://schemas.microsoft.com/office/drawing/2014/main" id="{C558FF84-9BAD-2AF0-0131-A6479AA0445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3486" b="22294"/>
          <a:stretch>
            <a:fillRect/>
          </a:stretch>
        </p:blipFill>
        <p:spPr>
          <a:xfrm>
            <a:off x="6441578" y="3541090"/>
            <a:ext cx="5497200" cy="6120001"/>
          </a:xfrm>
          <a:prstGeom prst="rect">
            <a:avLst/>
          </a:prstGeom>
        </p:spPr>
      </p:pic>
      <p:pic>
        <p:nvPicPr>
          <p:cNvPr id="13" name="Picture 3" descr="A close-up of a faucet pouring red liquid into a shot glass&#10;&#10;AI-generated content may be incorrect." hidden="1">
            <a:extLst>
              <a:ext uri="{FF2B5EF4-FFF2-40B4-BE49-F238E27FC236}">
                <a16:creationId xmlns:a16="http://schemas.microsoft.com/office/drawing/2014/main" id="{5D7D9015-AB6F-C8F4-634E-88A3DA41C1C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5134" b="20646"/>
          <a:stretch>
            <a:fillRect/>
          </a:stretch>
        </p:blipFill>
        <p:spPr>
          <a:xfrm>
            <a:off x="6441578" y="3541089"/>
            <a:ext cx="5497200" cy="6120000"/>
          </a:xfrm>
          <a:prstGeom prst="rect">
            <a:avLst/>
          </a:prstGeom>
        </p:spPr>
      </p:pic>
      <p:pic>
        <p:nvPicPr>
          <p:cNvPr id="18" name="Picture 4" descr="A person pouring milk into a cup of coffee&#10;&#10;AI-generated content may be incorrect." hidden="1">
            <a:extLst>
              <a:ext uri="{FF2B5EF4-FFF2-40B4-BE49-F238E27FC236}">
                <a16:creationId xmlns:a16="http://schemas.microsoft.com/office/drawing/2014/main" id="{FAE14E65-04D0-A5FE-D6ED-CC1FD1E06C4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11053" r="12243" b="6004"/>
          <a:stretch>
            <a:fillRect/>
          </a:stretch>
        </p:blipFill>
        <p:spPr>
          <a:xfrm>
            <a:off x="6441579" y="3541089"/>
            <a:ext cx="5513997" cy="6120000"/>
          </a:xfrm>
          <a:prstGeom prst="rect">
            <a:avLst/>
          </a:prstGeom>
        </p:spPr>
      </p:pic>
      <p:pic>
        <p:nvPicPr>
          <p:cNvPr id="20" name="Picture 5" hidden="1">
            <a:extLst>
              <a:ext uri="{FF2B5EF4-FFF2-40B4-BE49-F238E27FC236}">
                <a16:creationId xmlns:a16="http://schemas.microsoft.com/office/drawing/2014/main" id="{A8468F15-DBC0-482D-2823-23815A80AAE6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12341" t="6745" r="12683" b="2807"/>
          <a:stretch>
            <a:fillRect/>
          </a:stretch>
        </p:blipFill>
        <p:spPr>
          <a:xfrm>
            <a:off x="6441579" y="3541089"/>
            <a:ext cx="5513997" cy="6117578"/>
          </a:xfrm>
          <a:prstGeom prst="rect">
            <a:avLst/>
          </a:prstGeom>
        </p:spPr>
      </p:pic>
      <p:pic>
        <p:nvPicPr>
          <p:cNvPr id="15" name="Picture 6" descr="A person holding a cup of coffee&#10;&#10;AI-generated content may be incorrect." hidden="1">
            <a:extLst>
              <a:ext uri="{FF2B5EF4-FFF2-40B4-BE49-F238E27FC236}">
                <a16:creationId xmlns:a16="http://schemas.microsoft.com/office/drawing/2014/main" id="{507B7E35-637F-542F-182E-7BC5C65C9F28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r="9129"/>
          <a:stretch>
            <a:fillRect/>
          </a:stretch>
        </p:blipFill>
        <p:spPr>
          <a:xfrm>
            <a:off x="6441579" y="3541090"/>
            <a:ext cx="5513997" cy="6124441"/>
          </a:xfrm>
          <a:prstGeom prst="rect">
            <a:avLst/>
          </a:prstGeom>
        </p:spPr>
      </p:pic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58206EDB-82AD-BD69-D423-48226820746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86357" y="2287197"/>
            <a:ext cx="6115288" cy="9172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6B7AC2-93A1-42C3-B13B-04D9126041F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61650" y="951350"/>
            <a:ext cx="6064990" cy="9097485"/>
          </a:xfrm>
          <a:prstGeom prst="rect">
            <a:avLst/>
          </a:prstGeom>
        </p:spPr>
      </p:pic>
      <p:sp>
        <p:nvSpPr>
          <p:cNvPr id="3" name="Google Shape;113;p1">
            <a:extLst>
              <a:ext uri="{FF2B5EF4-FFF2-40B4-BE49-F238E27FC236}">
                <a16:creationId xmlns:a16="http://schemas.microsoft.com/office/drawing/2014/main" id="{AB8742E8-B1BE-C30B-100B-9674B568C61D}"/>
              </a:ext>
            </a:extLst>
          </p:cNvPr>
          <p:cNvSpPr txBox="1"/>
          <p:nvPr/>
        </p:nvSpPr>
        <p:spPr>
          <a:xfrm>
            <a:off x="346559" y="3356973"/>
            <a:ext cx="5918465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espresso®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espresso made from rooibos tea.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true South African innovation that has enriched café culture since 2005.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13;p1">
            <a:extLst>
              <a:ext uri="{FF2B5EF4-FFF2-40B4-BE49-F238E27FC236}">
                <a16:creationId xmlns:a16="http://schemas.microsoft.com/office/drawing/2014/main" id="{E2C81C88-8892-E7E6-67FF-2695515904B3}"/>
              </a:ext>
            </a:extLst>
          </p:cNvPr>
          <p:cNvSpPr txBox="1"/>
          <p:nvPr/>
        </p:nvSpPr>
        <p:spPr>
          <a:xfrm>
            <a:off x="311563" y="5053862"/>
            <a:ext cx="59184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Patented grinding technique</a:t>
            </a: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Enables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 on an espresso machine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as a strong, golden rooibos espresso.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13;p1">
            <a:extLst>
              <a:ext uri="{FF2B5EF4-FFF2-40B4-BE49-F238E27FC236}">
                <a16:creationId xmlns:a16="http://schemas.microsoft.com/office/drawing/2014/main" id="{B480C579-F09E-6A74-B726-700953F14D31}"/>
              </a:ext>
            </a:extLst>
          </p:cNvPr>
          <p:cNvSpPr txBox="1"/>
          <p:nvPr/>
        </p:nvSpPr>
        <p:spPr>
          <a:xfrm>
            <a:off x="311562" y="6405607"/>
            <a:ext cx="59184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Coffee-style drinks</a:t>
            </a:r>
            <a:b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cappuccino®, red latte®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and also perfect for smoothies and iced teas.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13;p1">
            <a:extLst>
              <a:ext uri="{FF2B5EF4-FFF2-40B4-BE49-F238E27FC236}">
                <a16:creationId xmlns:a16="http://schemas.microsoft.com/office/drawing/2014/main" id="{304652B2-E461-159F-AB19-50B7B85B9344}"/>
              </a:ext>
            </a:extLst>
          </p:cNvPr>
          <p:cNvSpPr txBox="1"/>
          <p:nvPr/>
        </p:nvSpPr>
        <p:spPr>
          <a:xfrm>
            <a:off x="311562" y="7814764"/>
            <a:ext cx="59184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Naturally caffeine-free</a:t>
            </a: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mild, earthy, and naturally sweet – rich in antioxidants and full of flavor.</a:t>
            </a:r>
            <a:endParaRPr lang="de-DE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13;p1">
            <a:extLst>
              <a:ext uri="{FF2B5EF4-FFF2-40B4-BE49-F238E27FC236}">
                <a16:creationId xmlns:a16="http://schemas.microsoft.com/office/drawing/2014/main" id="{B3648183-52C5-BAE0-9D82-5A3A8C8582DA}"/>
              </a:ext>
            </a:extLst>
          </p:cNvPr>
          <p:cNvSpPr txBox="1"/>
          <p:nvPr/>
        </p:nvSpPr>
        <p:spPr>
          <a:xfrm>
            <a:off x="210212" y="8924146"/>
            <a:ext cx="591846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for anyone who wants to avoid caffeine, doesn’t like coffee, or simply wants to try something new.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0" y="-3599656"/>
            <a:ext cx="12192000" cy="99787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Google Shape;101;p1">
            <a:extLst>
              <a:ext uri="{FF2B5EF4-FFF2-40B4-BE49-F238E27FC236}">
                <a16:creationId xmlns:a16="http://schemas.microsoft.com/office/drawing/2014/main" id="{948836CD-0F38-F6E3-6302-ACEDAF337B59}"/>
              </a:ext>
            </a:extLst>
          </p:cNvPr>
          <p:cNvSpPr/>
          <p:nvPr/>
        </p:nvSpPr>
        <p:spPr>
          <a:xfrm>
            <a:off x="0" y="-2734318"/>
            <a:ext cx="12192000" cy="6041541"/>
          </a:xfrm>
          <a:prstGeom prst="rect">
            <a:avLst/>
          </a:prstGeom>
          <a:solidFill>
            <a:srgbClr val="B11116"/>
          </a:solidFill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34640" y="21108221"/>
            <a:ext cx="12192000" cy="6143638"/>
          </a:xfrm>
          <a:prstGeom prst="rect">
            <a:avLst/>
          </a:prstGeom>
          <a:solidFill>
            <a:srgbClr val="B111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pic>
        <p:nvPicPr>
          <p:cNvPr id="102" name="Google Shape;102;p1" descr="A logo with a leaf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2697" t="17076" r="13526" b="30591"/>
          <a:stretch/>
        </p:blipFill>
        <p:spPr>
          <a:xfrm>
            <a:off x="-4725636" y="-3548796"/>
            <a:ext cx="1617031" cy="114703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6586209" y="-3308909"/>
            <a:ext cx="128074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HOME</a:t>
            </a:r>
          </a:p>
        </p:txBody>
      </p:sp>
      <p:sp>
        <p:nvSpPr>
          <p:cNvPr id="105" name="Google Shape;105;p1"/>
          <p:cNvSpPr txBox="1"/>
          <p:nvPr/>
        </p:nvSpPr>
        <p:spPr>
          <a:xfrm>
            <a:off x="9312154" y="-3301129"/>
            <a:ext cx="12135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ÜBER UNS</a:t>
            </a:r>
          </a:p>
        </p:txBody>
      </p:sp>
      <p:sp>
        <p:nvSpPr>
          <p:cNvPr id="106" name="Google Shape;106;p1"/>
          <p:cNvSpPr txBox="1"/>
          <p:nvPr/>
        </p:nvSpPr>
        <p:spPr>
          <a:xfrm>
            <a:off x="7497681" y="-3307472"/>
            <a:ext cx="137541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REZEPTEN</a:t>
            </a:r>
          </a:p>
        </p:txBody>
      </p:sp>
      <p:sp>
        <p:nvSpPr>
          <p:cNvPr id="107" name="Google Shape;107;p1"/>
          <p:cNvSpPr txBox="1"/>
          <p:nvPr/>
        </p:nvSpPr>
        <p:spPr>
          <a:xfrm>
            <a:off x="8409741" y="-3315252"/>
            <a:ext cx="12135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SHOP</a:t>
            </a:r>
          </a:p>
        </p:txBody>
      </p:sp>
      <p:sp>
        <p:nvSpPr>
          <p:cNvPr id="108" name="Google Shape;108;p1"/>
          <p:cNvSpPr txBox="1"/>
          <p:nvPr/>
        </p:nvSpPr>
        <p:spPr>
          <a:xfrm>
            <a:off x="10307309" y="-3301129"/>
            <a:ext cx="13069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KONTAKT</a:t>
            </a:r>
          </a:p>
        </p:txBody>
      </p:sp>
      <p:sp>
        <p:nvSpPr>
          <p:cNvPr id="109" name="Google Shape;109;p1"/>
          <p:cNvSpPr txBox="1"/>
          <p:nvPr/>
        </p:nvSpPr>
        <p:spPr>
          <a:xfrm>
            <a:off x="3048001" y="230567"/>
            <a:ext cx="6096000" cy="1200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6D27D"/>
                </a:solidFill>
              </a:rPr>
              <a:t>Tea, that plays by the rules of coffee</a:t>
            </a:r>
          </a:p>
        </p:txBody>
      </p:sp>
      <p:pic>
        <p:nvPicPr>
          <p:cNvPr id="114" name="Google Shape;114;p1" descr="A logo for a coffee shop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7868" y="-2065496"/>
            <a:ext cx="3476266" cy="17434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5976" b="30052"/>
          <a:stretch/>
        </p:blipFill>
        <p:spPr>
          <a:xfrm>
            <a:off x="0" y="10095364"/>
            <a:ext cx="12192000" cy="43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 txBox="1"/>
          <p:nvPr/>
        </p:nvSpPr>
        <p:spPr>
          <a:xfrm>
            <a:off x="975975" y="11988796"/>
            <a:ext cx="1024005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Single origin from South Africa’s Cederberg Mountains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directly traded, sustainably grown, pesticide-free, and cultivated without irrigation.</a:t>
            </a:r>
          </a:p>
        </p:txBody>
      </p:sp>
      <p:sp>
        <p:nvSpPr>
          <p:cNvPr id="117" name="Google Shape;117;p1"/>
          <p:cNvSpPr txBox="1"/>
          <p:nvPr/>
        </p:nvSpPr>
        <p:spPr>
          <a:xfrm>
            <a:off x="346559" y="21713119"/>
            <a:ext cx="60104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Das Wundergewächs aus Südafrika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"/>
          <p:cNvSpPr txBox="1"/>
          <p:nvPr/>
        </p:nvSpPr>
        <p:spPr>
          <a:xfrm>
            <a:off x="547340" y="23432567"/>
            <a:ext cx="55833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000" dirty="0">
                <a:solidFill>
                  <a:schemeClr val="lt1"/>
                </a:solidFill>
              </a:rPr>
              <a:t>Rooibos, scientifically known as Aspalathus linearis, is a shrub-like legume that grows only in the Cederberg Mountains of South Africa’s Western Cape – and nowhere else in the world. It is naturally caffeine-free, rich in antioxidants, and known for its calming properties. Rooibos is especially loved for its mild, sweet, and earthy flavor.</a:t>
            </a:r>
            <a:endParaRPr sz="2000" dirty="0">
              <a:solidFill>
                <a:schemeClr val="lt1"/>
              </a:solidFill>
            </a:endParaRPr>
          </a:p>
        </p:txBody>
      </p:sp>
      <p:pic>
        <p:nvPicPr>
          <p:cNvPr id="119" name="Google Shape;11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3924" y="21764503"/>
            <a:ext cx="4791292" cy="480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 txBox="1"/>
          <p:nvPr/>
        </p:nvSpPr>
        <p:spPr>
          <a:xfrm>
            <a:off x="3090754" y="15498832"/>
            <a:ext cx="60104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Unsere Produkte</a:t>
            </a:r>
            <a:endParaRPr sz="18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53399" y="16792698"/>
            <a:ext cx="2501520" cy="333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0619" y="16036169"/>
            <a:ext cx="2430177" cy="438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62526" y="16664282"/>
            <a:ext cx="3808858" cy="380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35625" y="16669838"/>
            <a:ext cx="3780075" cy="37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and red logo&#10;&#10;AI-generated content may be incorrect.">
            <a:extLst>
              <a:ext uri="{FF2B5EF4-FFF2-40B4-BE49-F238E27FC236}">
                <a16:creationId xmlns:a16="http://schemas.microsoft.com/office/drawing/2014/main" id="{13872866-062C-6959-3250-146475D0BF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536" y="-3356919"/>
            <a:ext cx="1306900" cy="3885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77869D-FEC6-A46C-AA4C-D75635DBAB35}"/>
              </a:ext>
            </a:extLst>
          </p:cNvPr>
          <p:cNvCxnSpPr>
            <a:cxnSpLocks/>
          </p:cNvCxnSpPr>
          <p:nvPr/>
        </p:nvCxnSpPr>
        <p:spPr>
          <a:xfrm>
            <a:off x="6991350" y="-3084013"/>
            <a:ext cx="4724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891C1F1-2F48-78B6-75C2-E3621F192A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5141" y="-3295681"/>
            <a:ext cx="198279" cy="211668"/>
          </a:xfrm>
          <a:prstGeom prst="rect">
            <a:avLst/>
          </a:prstGeom>
        </p:spPr>
      </p:pic>
      <p:pic>
        <p:nvPicPr>
          <p:cNvPr id="1026" name="Picture 2" descr="Shopping bag - Free commerce and shopping icons">
            <a:extLst>
              <a:ext uri="{FF2B5EF4-FFF2-40B4-BE49-F238E27FC236}">
                <a16:creationId xmlns:a16="http://schemas.microsoft.com/office/drawing/2014/main" id="{281F2BA3-C4A2-B006-C852-96828FE05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529" y="-3318541"/>
            <a:ext cx="271511" cy="27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erson holding a cup of coffee&#10;&#10;AI-generated content may be incorrect." hidden="1">
            <a:extLst>
              <a:ext uri="{FF2B5EF4-FFF2-40B4-BE49-F238E27FC236}">
                <a16:creationId xmlns:a16="http://schemas.microsoft.com/office/drawing/2014/main" id="{44F45905-FCF3-E47E-2577-FF51B7E3DED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17796"/>
          <a:stretch>
            <a:fillRect/>
          </a:stretch>
        </p:blipFill>
        <p:spPr>
          <a:xfrm>
            <a:off x="-6568049" y="4971012"/>
            <a:ext cx="5535942" cy="6826235"/>
          </a:xfrm>
          <a:prstGeom prst="rect">
            <a:avLst/>
          </a:prstGeom>
        </p:spPr>
      </p:pic>
      <p:pic>
        <p:nvPicPr>
          <p:cNvPr id="15" name="Picture 6" descr="A person holding a cup of coffee&#10;&#10;AI-generated content may be incorrect.">
            <a:extLst>
              <a:ext uri="{FF2B5EF4-FFF2-40B4-BE49-F238E27FC236}">
                <a16:creationId xmlns:a16="http://schemas.microsoft.com/office/drawing/2014/main" id="{507B7E35-637F-542F-182E-7BC5C65C9F2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9129"/>
          <a:stretch>
            <a:fillRect/>
          </a:stretch>
        </p:blipFill>
        <p:spPr>
          <a:xfrm>
            <a:off x="6252897" y="3250807"/>
            <a:ext cx="5513997" cy="6124441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A8468F15-DBC0-482D-2823-23815A80AAE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2341" t="6745" r="12683" b="2807"/>
          <a:stretch>
            <a:fillRect/>
          </a:stretch>
        </p:blipFill>
        <p:spPr>
          <a:xfrm>
            <a:off x="6339981" y="3381433"/>
            <a:ext cx="5513997" cy="6117578"/>
          </a:xfrm>
          <a:prstGeom prst="rect">
            <a:avLst/>
          </a:prstGeom>
        </p:spPr>
      </p:pic>
      <p:pic>
        <p:nvPicPr>
          <p:cNvPr id="18" name="Picture 4" descr="A person pouring milk into a cup of coffee&#10;&#10;AI-generated content may be incorrect.">
            <a:extLst>
              <a:ext uri="{FF2B5EF4-FFF2-40B4-BE49-F238E27FC236}">
                <a16:creationId xmlns:a16="http://schemas.microsoft.com/office/drawing/2014/main" id="{FAE14E65-04D0-A5FE-D6ED-CC1FD1E06C4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1053" r="12243" b="6004"/>
          <a:stretch>
            <a:fillRect/>
          </a:stretch>
        </p:blipFill>
        <p:spPr>
          <a:xfrm>
            <a:off x="6586719" y="3512061"/>
            <a:ext cx="5513997" cy="6120000"/>
          </a:xfrm>
          <a:prstGeom prst="rect">
            <a:avLst/>
          </a:prstGeom>
        </p:spPr>
      </p:pic>
      <p:pic>
        <p:nvPicPr>
          <p:cNvPr id="13" name="Picture 3" descr="A close-up of a faucet pouring red liquid into a shot glass&#10;&#10;AI-generated content may be incorrect.">
            <a:extLst>
              <a:ext uri="{FF2B5EF4-FFF2-40B4-BE49-F238E27FC236}">
                <a16:creationId xmlns:a16="http://schemas.microsoft.com/office/drawing/2014/main" id="{5D7D9015-AB6F-C8F4-634E-88A3DA41C1C3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5134" b="20646"/>
          <a:stretch>
            <a:fillRect/>
          </a:stretch>
        </p:blipFill>
        <p:spPr>
          <a:xfrm>
            <a:off x="6731864" y="3599145"/>
            <a:ext cx="5497200" cy="6120000"/>
          </a:xfrm>
          <a:prstGeom prst="rect">
            <a:avLst/>
          </a:prstGeom>
        </p:spPr>
      </p:pic>
      <p:pic>
        <p:nvPicPr>
          <p:cNvPr id="10" name="Picture 2" descr="A close-up of a drink being poured into a glass&#10;&#10;AI-generated content may be incorrect.">
            <a:extLst>
              <a:ext uri="{FF2B5EF4-FFF2-40B4-BE49-F238E27FC236}">
                <a16:creationId xmlns:a16="http://schemas.microsoft.com/office/drawing/2014/main" id="{C558FF84-9BAD-2AF0-0131-A6479AA04459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3486" b="22294"/>
          <a:stretch>
            <a:fillRect/>
          </a:stretch>
        </p:blipFill>
        <p:spPr>
          <a:xfrm>
            <a:off x="6847974" y="3729774"/>
            <a:ext cx="5497200" cy="6120001"/>
          </a:xfrm>
          <a:prstGeom prst="rect">
            <a:avLst/>
          </a:prstGeom>
        </p:spPr>
      </p:pic>
      <p:pic>
        <p:nvPicPr>
          <p:cNvPr id="8" name="Picture 1" descr="A person pouring a powder into a container&#10;&#10;AI-generated content may be incorrect.">
            <a:extLst>
              <a:ext uri="{FF2B5EF4-FFF2-40B4-BE49-F238E27FC236}">
                <a16:creationId xmlns:a16="http://schemas.microsoft.com/office/drawing/2014/main" id="{0309FCA1-B549-62A4-F4D0-EA72D4DAF61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5154" t="19769" b="9820"/>
          <a:stretch>
            <a:fillRect/>
          </a:stretch>
        </p:blipFill>
        <p:spPr>
          <a:xfrm>
            <a:off x="7007631" y="3860402"/>
            <a:ext cx="5495984" cy="6120000"/>
          </a:xfrm>
          <a:prstGeom prst="rect">
            <a:avLst/>
          </a:prstGeom>
        </p:spPr>
      </p:pic>
      <p:pic>
        <p:nvPicPr>
          <p:cNvPr id="29" name="Picture 28" hidden="1">
            <a:extLst>
              <a:ext uri="{FF2B5EF4-FFF2-40B4-BE49-F238E27FC236}">
                <a16:creationId xmlns:a16="http://schemas.microsoft.com/office/drawing/2014/main" id="{58206EDB-82AD-BD69-D423-48226820746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86357" y="2287197"/>
            <a:ext cx="6115288" cy="9172933"/>
          </a:xfrm>
          <a:prstGeom prst="rect">
            <a:avLst/>
          </a:prstGeom>
        </p:spPr>
      </p:pic>
      <p:sp>
        <p:nvSpPr>
          <p:cNvPr id="3" name="Google Shape;113;p1">
            <a:extLst>
              <a:ext uri="{FF2B5EF4-FFF2-40B4-BE49-F238E27FC236}">
                <a16:creationId xmlns:a16="http://schemas.microsoft.com/office/drawing/2014/main" id="{72A6F312-6B7C-41D9-64E3-F71A000A57B3}"/>
              </a:ext>
            </a:extLst>
          </p:cNvPr>
          <p:cNvSpPr txBox="1"/>
          <p:nvPr/>
        </p:nvSpPr>
        <p:spPr>
          <a:xfrm>
            <a:off x="346559" y="3356973"/>
            <a:ext cx="5918465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espresso®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espresso made from rooibos tea.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true South African innovation that has enriched café culture since 2005.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13;p1">
            <a:extLst>
              <a:ext uri="{FF2B5EF4-FFF2-40B4-BE49-F238E27FC236}">
                <a16:creationId xmlns:a16="http://schemas.microsoft.com/office/drawing/2014/main" id="{67DBFAD8-6DE8-0F43-440C-1E6749C6A8D5}"/>
              </a:ext>
            </a:extLst>
          </p:cNvPr>
          <p:cNvSpPr txBox="1"/>
          <p:nvPr/>
        </p:nvSpPr>
        <p:spPr>
          <a:xfrm>
            <a:off x="311563" y="5053862"/>
            <a:ext cx="59184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Patented grinding technique</a:t>
            </a: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Enables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 on an espresso machine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as a strong, golden rooibos espresso.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13;p1">
            <a:extLst>
              <a:ext uri="{FF2B5EF4-FFF2-40B4-BE49-F238E27FC236}">
                <a16:creationId xmlns:a16="http://schemas.microsoft.com/office/drawing/2014/main" id="{3A2831E6-B769-50FC-DAB0-6C600F284E47}"/>
              </a:ext>
            </a:extLst>
          </p:cNvPr>
          <p:cNvSpPr txBox="1"/>
          <p:nvPr/>
        </p:nvSpPr>
        <p:spPr>
          <a:xfrm>
            <a:off x="311562" y="6405607"/>
            <a:ext cx="59184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Coffee-style drinks</a:t>
            </a:r>
            <a:b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cappuccino®, red latte®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and also perfect for smoothies and iced teas.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13;p1">
            <a:extLst>
              <a:ext uri="{FF2B5EF4-FFF2-40B4-BE49-F238E27FC236}">
                <a16:creationId xmlns:a16="http://schemas.microsoft.com/office/drawing/2014/main" id="{D03266E8-0A31-10C6-5802-2FD485E54149}"/>
              </a:ext>
            </a:extLst>
          </p:cNvPr>
          <p:cNvSpPr txBox="1"/>
          <p:nvPr/>
        </p:nvSpPr>
        <p:spPr>
          <a:xfrm>
            <a:off x="311562" y="7814764"/>
            <a:ext cx="59184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Naturally caffeine-free</a:t>
            </a: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mild, earthy, and naturally sweet – rich in antioxidants and full of flavor.</a:t>
            </a:r>
            <a:endParaRPr lang="de-DE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13;p1">
            <a:extLst>
              <a:ext uri="{FF2B5EF4-FFF2-40B4-BE49-F238E27FC236}">
                <a16:creationId xmlns:a16="http://schemas.microsoft.com/office/drawing/2014/main" id="{36E75E74-240B-B1BC-C5AB-D315980B99E4}"/>
              </a:ext>
            </a:extLst>
          </p:cNvPr>
          <p:cNvSpPr txBox="1"/>
          <p:nvPr/>
        </p:nvSpPr>
        <p:spPr>
          <a:xfrm>
            <a:off x="210212" y="8924146"/>
            <a:ext cx="591846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for anyone who wants to avoid caffeine, doesn’t like coffee, or simply wants to try something new.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643D417F-258E-9CC7-DFB1-3ED1FEDDDC18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719931" y="27908140"/>
            <a:ext cx="2016000" cy="333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7;p1">
            <a:extLst>
              <a:ext uri="{FF2B5EF4-FFF2-40B4-BE49-F238E27FC236}">
                <a16:creationId xmlns:a16="http://schemas.microsoft.com/office/drawing/2014/main" id="{0C768A15-C735-9250-D40C-E73B3E97109E}"/>
              </a:ext>
            </a:extLst>
          </p:cNvPr>
          <p:cNvPicPr preferRelativeResize="0"/>
          <p:nvPr/>
        </p:nvPicPr>
        <p:blipFill rotWithShape="1">
          <a:blip r:embed="rId25"/>
          <a:srcRect/>
          <a:stretch/>
        </p:blipFill>
        <p:spPr>
          <a:xfrm>
            <a:off x="9949082" y="27908141"/>
            <a:ext cx="2016000" cy="359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8;p1">
            <a:extLst>
              <a:ext uri="{FF2B5EF4-FFF2-40B4-BE49-F238E27FC236}">
                <a16:creationId xmlns:a16="http://schemas.microsoft.com/office/drawing/2014/main" id="{9233B48E-D4F6-2654-7457-6E93298EFFC0}"/>
              </a:ext>
            </a:extLst>
          </p:cNvPr>
          <p:cNvPicPr preferRelativeResize="0"/>
          <p:nvPr/>
        </p:nvPicPr>
        <p:blipFill rotWithShape="1">
          <a:blip r:embed="rId26"/>
          <a:srcRect/>
          <a:stretch/>
        </p:blipFill>
        <p:spPr>
          <a:xfrm>
            <a:off x="5125684" y="27967738"/>
            <a:ext cx="2016000" cy="345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7;p1">
            <a:extLst>
              <a:ext uri="{FF2B5EF4-FFF2-40B4-BE49-F238E27FC236}">
                <a16:creationId xmlns:a16="http://schemas.microsoft.com/office/drawing/2014/main" id="{69358ADA-31FE-E54F-7A6D-C73899749D32}"/>
              </a:ext>
            </a:extLst>
          </p:cNvPr>
          <p:cNvPicPr preferRelativeResize="0"/>
          <p:nvPr/>
        </p:nvPicPr>
        <p:blipFill rotWithShape="1">
          <a:blip r:embed="rId27"/>
          <a:srcRect/>
          <a:stretch/>
        </p:blipFill>
        <p:spPr>
          <a:xfrm>
            <a:off x="346559" y="27908141"/>
            <a:ext cx="1987180" cy="368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98;p1">
            <a:extLst>
              <a:ext uri="{FF2B5EF4-FFF2-40B4-BE49-F238E27FC236}">
                <a16:creationId xmlns:a16="http://schemas.microsoft.com/office/drawing/2014/main" id="{B1C143AE-4866-3ECF-7DAE-A599F972108E}"/>
              </a:ext>
            </a:extLst>
          </p:cNvPr>
          <p:cNvPicPr preferRelativeResize="0"/>
          <p:nvPr/>
        </p:nvPicPr>
        <p:blipFill rotWithShape="1">
          <a:blip r:embed="rId28"/>
          <a:srcRect/>
          <a:stretch/>
        </p:blipFill>
        <p:spPr>
          <a:xfrm>
            <a:off x="7537383" y="27981695"/>
            <a:ext cx="2016000" cy="3653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33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8709</TotalTime>
  <Words>408</Words>
  <Application>Microsoft Office PowerPoint</Application>
  <PresentationFormat>Custom</PresentationFormat>
  <Paragraphs>33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 Black</vt:lpstr>
      <vt:lpstr>Calibri</vt:lpstr>
      <vt:lpstr>Arial</vt:lpstr>
      <vt:lpstr>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Earle, Pieter</dc:creator>
  <cp:lastModifiedBy>Pieter Earle</cp:lastModifiedBy>
  <cp:revision>5</cp:revision>
  <dcterms:created xsi:type="dcterms:W3CDTF">2025-09-02T06:27:42Z</dcterms:created>
  <dcterms:modified xsi:type="dcterms:W3CDTF">2025-10-24T12:36:44Z</dcterms:modified>
</cp:coreProperties>
</file>